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45"/>
  </p:notesMasterIdLst>
  <p:handoutMasterIdLst>
    <p:handoutMasterId r:id="rId46"/>
  </p:handoutMasterIdLst>
  <p:sldIdLst>
    <p:sldId id="263" r:id="rId5"/>
    <p:sldId id="280" r:id="rId6"/>
    <p:sldId id="281" r:id="rId7"/>
    <p:sldId id="256" r:id="rId8"/>
    <p:sldId id="260" r:id="rId9"/>
    <p:sldId id="266" r:id="rId10"/>
    <p:sldId id="258" r:id="rId11"/>
    <p:sldId id="270" r:id="rId12"/>
    <p:sldId id="273" r:id="rId13"/>
    <p:sldId id="289" r:id="rId14"/>
    <p:sldId id="268" r:id="rId15"/>
    <p:sldId id="329" r:id="rId16"/>
    <p:sldId id="340" r:id="rId17"/>
    <p:sldId id="328" r:id="rId18"/>
    <p:sldId id="330" r:id="rId19"/>
    <p:sldId id="327" r:id="rId20"/>
    <p:sldId id="337" r:id="rId21"/>
    <p:sldId id="322" r:id="rId22"/>
    <p:sldId id="318" r:id="rId23"/>
    <p:sldId id="336" r:id="rId24"/>
    <p:sldId id="271" r:id="rId25"/>
    <p:sldId id="277" r:id="rId26"/>
    <p:sldId id="265" r:id="rId27"/>
    <p:sldId id="339" r:id="rId28"/>
    <p:sldId id="278" r:id="rId29"/>
    <p:sldId id="285" r:id="rId30"/>
    <p:sldId id="269" r:id="rId31"/>
    <p:sldId id="283" r:id="rId32"/>
    <p:sldId id="284" r:id="rId33"/>
    <p:sldId id="282" r:id="rId34"/>
    <p:sldId id="276" r:id="rId35"/>
    <p:sldId id="287" r:id="rId36"/>
    <p:sldId id="338" r:id="rId37"/>
    <p:sldId id="288" r:id="rId38"/>
    <p:sldId id="299" r:id="rId39"/>
    <p:sldId id="312" r:id="rId40"/>
    <p:sldId id="341" r:id="rId41"/>
    <p:sldId id="286" r:id="rId42"/>
    <p:sldId id="264" r:id="rId43"/>
    <p:sldId id="313" r:id="rId44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Franklin Gothic Demi" panose="020B0603020102020204" pitchFamily="34" charset="0"/>
      <p:regular r:id="rId51"/>
      <p:bold r:id="rId52"/>
      <p:italic r:id="rId53"/>
      <p:boldItalic r:id="rId54"/>
    </p:embeddedFont>
    <p:embeddedFont>
      <p:font typeface="Open Sans Extrabold" panose="020B0606030504020204" pitchFamily="34" charset="0"/>
      <p:bold r:id="rId55"/>
      <p:italic r:id="rId56"/>
      <p:boldItalic r:id="rId57"/>
    </p:embeddedFont>
    <p:embeddedFont>
      <p:font typeface="Open Sans Light" panose="020B0306030504020204" pitchFamily="34" charset="0"/>
      <p:regular r:id="rId58"/>
      <p: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3A3"/>
    <a:srgbClr val="CC4141"/>
    <a:srgbClr val="343433"/>
    <a:srgbClr val="7A7A7A"/>
    <a:srgbClr val="CC4542"/>
    <a:srgbClr val="D84D49"/>
    <a:srgbClr val="F3F3F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4" autoAdjust="0"/>
    <p:restoredTop sz="77812"/>
  </p:normalViewPr>
  <p:slideViewPr>
    <p:cSldViewPr snapToGrid="0">
      <p:cViewPr varScale="1">
        <p:scale>
          <a:sx n="130" d="100"/>
          <a:sy n="130" d="100"/>
        </p:scale>
        <p:origin x="24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I do that with Azure?</a:t>
            </a:r>
          </a:p>
          <a:p>
            <a:endParaRPr lang="en-US" dirty="0"/>
          </a:p>
          <a:p>
            <a:pPr lvl="1"/>
            <a:r>
              <a:rPr lang="en-AU" sz="3200" dirty="0"/>
              <a:t>Create Repo</a:t>
            </a:r>
          </a:p>
          <a:p>
            <a:pPr lvl="2"/>
            <a:r>
              <a:rPr lang="en-AU" sz="2600" dirty="0"/>
              <a:t>Create Azure Resources </a:t>
            </a:r>
          </a:p>
          <a:p>
            <a:pPr lvl="2"/>
            <a:r>
              <a:rPr lang="en-AU" sz="2600" dirty="0"/>
              <a:t>(Static Web App, App Insights etc.)</a:t>
            </a:r>
          </a:p>
          <a:p>
            <a:pPr lvl="3"/>
            <a:r>
              <a:rPr lang="en-AU" sz="2200" dirty="0"/>
              <a:t>Setup GitHub Actions</a:t>
            </a:r>
          </a:p>
          <a:p>
            <a:pPr lvl="4"/>
            <a:r>
              <a:rPr lang="en-AU" sz="2000" dirty="0"/>
              <a:t>Debug</a:t>
            </a:r>
          </a:p>
          <a:p>
            <a:pPr lvl="4"/>
            <a:r>
              <a:rPr lang="en-AU" sz="2000" dirty="0"/>
              <a:t>    Sadness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01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300" dirty="0"/>
              <a:t>End-to-end platform</a:t>
            </a:r>
          </a:p>
          <a:p>
            <a:pPr lvl="1"/>
            <a:r>
              <a:rPr lang="en-US" sz="2500" dirty="0"/>
              <a:t>	Deployments</a:t>
            </a:r>
          </a:p>
          <a:p>
            <a:pPr lvl="1"/>
            <a:r>
              <a:rPr lang="en-US" sz="2500" dirty="0"/>
              <a:t>	CI/CD</a:t>
            </a:r>
          </a:p>
          <a:p>
            <a:pPr lvl="1"/>
            <a:r>
              <a:rPr lang="en-US" sz="2500" dirty="0"/>
              <a:t>	Analytics</a:t>
            </a:r>
          </a:p>
          <a:p>
            <a:pPr lvl="1"/>
            <a:r>
              <a:rPr lang="en-US" sz="2500" dirty="0"/>
              <a:t>	Edge Functions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37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92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/>
              <a:t>Scalability – Being able to take these apps, and even create multi-tenant applications</a:t>
            </a:r>
          </a:p>
          <a:p>
            <a:endParaRPr lang="en-US" dirty="0"/>
          </a:p>
          <a:p>
            <a:r>
              <a:rPr lang="en-US" dirty="0"/>
              <a:t>Performance – You’ve seen how quickly you can iterate using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Edge Functionality – Being able to run functions closer to your end user to take advantage of </a:t>
            </a:r>
            <a:r>
              <a:rPr lang="en-US" dirty="0" err="1"/>
              <a:t>Vercel’s</a:t>
            </a:r>
            <a:r>
              <a:rPr lang="en-US" dirty="0"/>
              <a:t> Edge Functions</a:t>
            </a:r>
          </a:p>
          <a:p>
            <a:endParaRPr lang="en-US" dirty="0"/>
          </a:p>
          <a:p>
            <a:r>
              <a:rPr lang="en-US" dirty="0"/>
              <a:t>Ease of Use – You’ve seen just how easy it is to get started with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Focus on Development – You can just focus on getting your app feature complete with minimal effort</a:t>
            </a:r>
          </a:p>
          <a:p>
            <a:endParaRPr lang="en-US" dirty="0"/>
          </a:p>
          <a:p>
            <a:r>
              <a:rPr lang="en-US" dirty="0"/>
              <a:t>Suite of free features – It’s crazy what you can get for free using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endParaRPr lang="en-US" dirty="0"/>
          </a:p>
          <a:p>
            <a:r>
              <a:rPr lang="en-US" dirty="0"/>
              <a:t>(Mostly) Locked into </a:t>
            </a:r>
            <a:r>
              <a:rPr lang="en-US" dirty="0" err="1"/>
              <a:t>NodeJs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Front-End focus and Less CI/CD Opportunity – If you’re looking to improve in back-end or CI/CD, </a:t>
            </a:r>
            <a:r>
              <a:rPr lang="en-US" dirty="0" err="1"/>
              <a:t>Vercel</a:t>
            </a:r>
            <a:r>
              <a:rPr lang="en-US" dirty="0"/>
              <a:t> may not be for you</a:t>
            </a:r>
          </a:p>
          <a:p>
            <a:endParaRPr lang="en-US" dirty="0"/>
          </a:p>
          <a:p>
            <a:r>
              <a:rPr lang="en-US" dirty="0"/>
              <a:t>Some awesome features locked behind Pro – I.E. Collaboration.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9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/rules/use-creative-commons-images</a:t>
            </a:r>
          </a:p>
        </p:txBody>
      </p:sp>
    </p:spTree>
    <p:extLst>
      <p:ext uri="{BB962C8B-B14F-4D97-AF65-F5344CB8AC3E}">
        <p14:creationId xmlns:p14="http://schemas.microsoft.com/office/powerpoint/2010/main" val="3498720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/rules/rules-to-better-</a:t>
            </a:r>
            <a:r>
              <a:rPr lang="en-US" dirty="0" err="1"/>
              <a:t>powerpoint</a:t>
            </a:r>
            <a:r>
              <a:rPr lang="en-US" dirty="0"/>
              <a:t>-presentations </a:t>
            </a:r>
          </a:p>
        </p:txBody>
      </p:sp>
    </p:spTree>
    <p:extLst>
      <p:ext uri="{BB962C8B-B14F-4D97-AF65-F5344CB8AC3E}">
        <p14:creationId xmlns:p14="http://schemas.microsoft.com/office/powerpoint/2010/main" val="495516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sorry to inform you that now:</a:t>
            </a:r>
          </a:p>
        </p:txBody>
      </p:sp>
    </p:spTree>
    <p:extLst>
      <p:ext uri="{BB962C8B-B14F-4D97-AF65-F5344CB8AC3E}">
        <p14:creationId xmlns:p14="http://schemas.microsoft.com/office/powerpoint/2010/main" val="1194331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your screenshots are full screen and taken at 125% browser zoom. </a:t>
            </a:r>
          </a:p>
          <a:p>
            <a:r>
              <a:rPr lang="en-US" dirty="0"/>
              <a:t>   https://</a:t>
            </a:r>
            <a:r>
              <a:rPr lang="en-US" dirty="0" err="1"/>
              <a:t>www.ssw.com.au</a:t>
            </a:r>
            <a:r>
              <a:rPr lang="en-US" dirty="0"/>
              <a:t>/rules/do-you-use-the-full-slide-for-screenshots </a:t>
            </a:r>
          </a:p>
          <a:p>
            <a:endParaRPr lang="en-US" dirty="0"/>
          </a:p>
          <a:p>
            <a:r>
              <a:rPr lang="en-US" dirty="0"/>
              <a:t>Use dark mode if you’re cool (keeping with SSW colors).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01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73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/rules/have-good-and-bad-bullet-points </a:t>
            </a:r>
          </a:p>
        </p:txBody>
      </p:sp>
    </p:spTree>
    <p:extLst>
      <p:ext uri="{BB962C8B-B14F-4D97-AF65-F5344CB8AC3E}">
        <p14:creationId xmlns:p14="http://schemas.microsoft.com/office/powerpoint/2010/main" val="2451781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1968584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interested in learning more:</a:t>
            </a:r>
          </a:p>
        </p:txBody>
      </p:sp>
    </p:spTree>
    <p:extLst>
      <p:ext uri="{BB962C8B-B14F-4D97-AF65-F5344CB8AC3E}">
        <p14:creationId xmlns:p14="http://schemas.microsoft.com/office/powerpoint/2010/main" val="1808053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6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Wanted a Blog: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Easy to stand up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Easy to update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No maintenance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0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svg"/><Relationship Id="rId11" Type="http://schemas.openxmlformats.org/officeDocument/2006/relationships/image" Target="../media/image59.svg"/><Relationship Id="rId5" Type="http://schemas.openxmlformats.org/officeDocument/2006/relationships/image" Target="../media/image53.pn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vercel.com/doc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Sklc_fQBmcs" TargetMode="External"/><Relationship Id="rId4" Type="http://schemas.openxmlformats.org/officeDocument/2006/relationships/hyperlink" Target="https://www.dandoescode.com/blog/migrating-from-gatsby-to-nextj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apa/oct-ug-pp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emf"/><Relationship Id="rId4" Type="http://schemas.openxmlformats.org/officeDocument/2006/relationships/hyperlink" Target="mailto:info@ssw.com.a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8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www.linkedin.com/in/tylah-kap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4EFB1-A788-2EBF-8CED-55BB010220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572" y="1117748"/>
            <a:ext cx="6923690" cy="703713"/>
          </a:xfrm>
          <a:solidFill>
            <a:srgbClr val="CC4141">
              <a:alpha val="74902"/>
            </a:srgbClr>
          </a:solidFill>
        </p:spPr>
        <p:txBody>
          <a:bodyPr/>
          <a:lstStyle/>
          <a:p>
            <a:r>
              <a:rPr lang="en-AU" dirty="0"/>
              <a:t>1. What started this journey?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268572" y="3613990"/>
            <a:ext cx="6923689" cy="703713"/>
          </a:xfrm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How does </a:t>
            </a:r>
            <a:r>
              <a:rPr lang="en-AU" dirty="0" err="1"/>
              <a:t>Vercel</a:t>
            </a:r>
            <a:r>
              <a:rPr lang="en-AU" dirty="0"/>
              <a:t> compare?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312" y="2781910"/>
            <a:ext cx="6923964" cy="703712"/>
          </a:xfrm>
        </p:spPr>
        <p:txBody>
          <a:bodyPr/>
          <a:lstStyle/>
          <a:p>
            <a:r>
              <a:rPr lang="en-AU" dirty="0"/>
              <a:t>3. </a:t>
            </a:r>
            <a:r>
              <a:rPr lang="en-AU" dirty="0" err="1"/>
              <a:t>Vercel</a:t>
            </a:r>
            <a:r>
              <a:rPr lang="en-AU" dirty="0"/>
              <a:t> Demo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311" y="1949829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What is </a:t>
            </a:r>
            <a:r>
              <a:rPr lang="en-AU" dirty="0" err="1"/>
              <a:t>Vercel</a:t>
            </a:r>
            <a:r>
              <a:rPr lang="en-AU" dirty="0"/>
              <a:t> and </a:t>
            </a:r>
            <a:r>
              <a:rPr lang="en-AU" dirty="0" err="1"/>
              <a:t>NextJs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409C75-10F1-F373-CDB9-DFCA3EE0DB22}"/>
              </a:ext>
            </a:extLst>
          </p:cNvPr>
          <p:cNvSpPr txBox="1">
            <a:spLocks/>
          </p:cNvSpPr>
          <p:nvPr/>
        </p:nvSpPr>
        <p:spPr>
          <a:xfrm>
            <a:off x="5268311" y="4446071"/>
            <a:ext cx="6923689" cy="7037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5.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45FFBF-0CF3-741E-3450-22043ECD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started this journey?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8C497-EC64-68E4-BA1F-751DEC43962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5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45FFBF-0CF3-741E-3450-22043ECD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ever failed to launch on a side project?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8C497-EC64-68E4-BA1F-751DEC43962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ECEC85-1978-A791-774E-56A05F2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282" y="5546718"/>
            <a:ext cx="809632" cy="8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6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881CA6-523A-DCFE-AF4D-39755D7342C0}"/>
              </a:ext>
            </a:extLst>
          </p:cNvPr>
          <p:cNvSpPr txBox="1"/>
          <p:nvPr/>
        </p:nvSpPr>
        <p:spPr>
          <a:xfrm>
            <a:off x="510139" y="603504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793DA-8C4A-DFC2-C1A0-72C017341426}"/>
              </a:ext>
            </a:extLst>
          </p:cNvPr>
          <p:cNvSpPr txBox="1"/>
          <p:nvPr/>
        </p:nvSpPr>
        <p:spPr>
          <a:xfrm>
            <a:off x="327259" y="3339966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CC5DD2-2FC3-6D70-103E-D47E7D8C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884121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95C54-3D2C-645B-2E7B-DD5FFC36C4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75" y="1253090"/>
            <a:ext cx="4268788" cy="4966736"/>
          </a:xfrm>
        </p:spPr>
        <p:txBody>
          <a:bodyPr>
            <a:normAutofit/>
          </a:bodyPr>
          <a:lstStyle/>
          <a:p>
            <a:r>
              <a:rPr lang="en-US" sz="2400" dirty="0"/>
              <a:t>Blog site</a:t>
            </a:r>
          </a:p>
          <a:p>
            <a:pPr lvl="1"/>
            <a:r>
              <a:rPr lang="en-US" sz="2000" dirty="0"/>
              <a:t>Easy to stand up</a:t>
            </a:r>
          </a:p>
          <a:p>
            <a:pPr lvl="1"/>
            <a:r>
              <a:rPr lang="en-US" sz="2000" dirty="0"/>
              <a:t>Easy to maintain and update</a:t>
            </a:r>
          </a:p>
          <a:p>
            <a:pPr lvl="1"/>
            <a:r>
              <a:rPr lang="en-US" sz="2000" dirty="0"/>
              <a:t>Good analytics</a:t>
            </a:r>
          </a:p>
          <a:p>
            <a:pPr lvl="1"/>
            <a:r>
              <a:rPr lang="en-US" sz="2000" dirty="0"/>
              <a:t>Static Site Generation</a:t>
            </a:r>
          </a:p>
          <a:p>
            <a:pPr lvl="1"/>
            <a:r>
              <a:rPr lang="en-US" sz="2000" dirty="0"/>
              <a:t>$FREE.99</a:t>
            </a:r>
          </a:p>
        </p:txBody>
      </p:sp>
      <p:pic>
        <p:nvPicPr>
          <p:cNvPr id="8" name="Picture 7" descr="A person lying on the floor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18CAFF5E-FC49-0C10-C7B6-8BF8C9310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089"/>
            <a:ext cx="5802429" cy="43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”How would I do that?”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sz="4000" dirty="0"/>
              <a:t>Azure</a:t>
            </a:r>
          </a:p>
          <a:p>
            <a:pPr lvl="1"/>
            <a:r>
              <a:rPr lang="en-AU" sz="3200" dirty="0"/>
              <a:t>Create Repo</a:t>
            </a:r>
          </a:p>
          <a:p>
            <a:pPr lvl="2"/>
            <a:r>
              <a:rPr lang="en-AU" sz="2600" dirty="0"/>
              <a:t>Create Azure Resources </a:t>
            </a:r>
          </a:p>
          <a:p>
            <a:pPr lvl="2"/>
            <a:r>
              <a:rPr lang="en-AU" sz="2600" dirty="0"/>
              <a:t>(Static Web App, App Insights etc.)</a:t>
            </a:r>
          </a:p>
          <a:p>
            <a:pPr lvl="3"/>
            <a:r>
              <a:rPr lang="en-AU" sz="2200" dirty="0"/>
              <a:t>Setup GitHub Actions</a:t>
            </a:r>
          </a:p>
          <a:p>
            <a:pPr lvl="4"/>
            <a:r>
              <a:rPr lang="en-AU" sz="2000" dirty="0"/>
              <a:t>Debug</a:t>
            </a:r>
          </a:p>
          <a:p>
            <a:pPr lvl="4"/>
            <a:r>
              <a:rPr lang="en-AU" sz="2000" dirty="0"/>
              <a:t>    Sadness</a:t>
            </a:r>
            <a:r>
              <a:rPr lang="en-AU" sz="2600" dirty="0"/>
              <a:t>	</a:t>
            </a:r>
          </a:p>
          <a:p>
            <a:pPr lvl="3"/>
            <a:r>
              <a:rPr lang="en-AU" dirty="0"/>
              <a:t>	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#UG-Brisbane @</a:t>
            </a:r>
            <a:r>
              <a:rPr lang="en-AU" dirty="0" err="1"/>
              <a:t>JadeKapa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DEC0EA-78DE-FDE8-ABF5-E9FEF173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052" y="2162105"/>
            <a:ext cx="2742046" cy="25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92F6059-D631-0189-5AEE-A547702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Vercel</a:t>
            </a:r>
            <a:r>
              <a:rPr lang="en-US" dirty="0"/>
              <a:t>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859FBF-E1D2-6E85-BDC8-38D6CD5A03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End-to-end platform</a:t>
            </a:r>
          </a:p>
          <a:p>
            <a:pPr lvl="1"/>
            <a:r>
              <a:rPr lang="en-US" sz="2500" dirty="0"/>
              <a:t>	Deployments</a:t>
            </a:r>
          </a:p>
          <a:p>
            <a:pPr lvl="1"/>
            <a:r>
              <a:rPr lang="en-US" sz="2500" dirty="0"/>
              <a:t>	CI/CD</a:t>
            </a:r>
          </a:p>
          <a:p>
            <a:pPr lvl="1"/>
            <a:r>
              <a:rPr lang="en-US" sz="2500" dirty="0"/>
              <a:t>	Analytics</a:t>
            </a:r>
          </a:p>
          <a:p>
            <a:pPr lvl="1"/>
            <a:r>
              <a:rPr lang="en-US" sz="2500" dirty="0"/>
              <a:t>	Edge Functions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7EDB5-1469-35FE-E68C-631E67CD462F}"/>
              </a:ext>
            </a:extLst>
          </p:cNvPr>
          <p:cNvSpPr txBox="1"/>
          <p:nvPr/>
        </p:nvSpPr>
        <p:spPr>
          <a:xfrm>
            <a:off x="630425" y="3333868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0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92F6059-D631-0189-5AEE-A547702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NextJs</a:t>
            </a:r>
            <a:r>
              <a:rPr lang="en-US" dirty="0"/>
              <a:t>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859FBF-E1D2-6E85-BDC8-38D6CD5A03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React Framework</a:t>
            </a:r>
          </a:p>
          <a:p>
            <a:pPr lvl="1"/>
            <a:r>
              <a:rPr lang="en-US" sz="2500" dirty="0"/>
              <a:t>	Create fast SEO React Apps</a:t>
            </a:r>
          </a:p>
          <a:p>
            <a:pPr lvl="1"/>
            <a:r>
              <a:rPr lang="en-US" sz="2500" dirty="0"/>
              <a:t>	SSG, SSR, ISR</a:t>
            </a:r>
          </a:p>
          <a:p>
            <a:pPr lvl="1"/>
            <a:r>
              <a:rPr lang="en-US" sz="2500" dirty="0"/>
              <a:t>	Fully integrated with </a:t>
            </a:r>
            <a:r>
              <a:rPr lang="en-US" sz="2500" dirty="0" err="1"/>
              <a:t>Vercel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986CE-30E2-928B-CF0B-5FCC336D61A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669280" y="6356350"/>
            <a:ext cx="6044666" cy="365125"/>
          </a:xfrm>
        </p:spPr>
        <p:txBody>
          <a:bodyPr/>
          <a:lstStyle/>
          <a:p>
            <a:pPr algn="r"/>
            <a:r>
              <a:rPr lang="en-AU" dirty="0"/>
              <a:t>Join the Conversation #UG-Brisbane @</a:t>
            </a:r>
            <a:r>
              <a:rPr lang="en-AU" dirty="0" err="1"/>
              <a:t>JadeKapa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F0A57C9-6D71-CA2C-F8E5-5EF4744A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9722" y="2577833"/>
            <a:ext cx="2857500" cy="749300"/>
          </a:xfrm>
          <a:prstGeom prst="rect">
            <a:avLst/>
          </a:prstGeom>
        </p:spPr>
      </p:pic>
      <p:pic>
        <p:nvPicPr>
          <p:cNvPr id="16" name="Picture 15" descr="A blue atom symbol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C8A5B9C-FBB8-1ABA-FAEE-BFB008646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79" y="5016215"/>
            <a:ext cx="1187096" cy="10294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F5345A2-AB25-ED9D-4FAE-158D7D9B2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9090" y="1657618"/>
            <a:ext cx="3461761" cy="92021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19E4B6-052D-C16E-17CC-D48AB7D6C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3390" y="5098322"/>
            <a:ext cx="3090863" cy="749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470D0A-2B3B-0CCF-01F6-20C708271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94" y="3054543"/>
            <a:ext cx="1458177" cy="143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08B344F-9D9E-3DFA-B5D4-74A7F3428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5093" y="3163191"/>
            <a:ext cx="3090863" cy="16141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F53D497-845D-4F18-A8D8-34FD7DEE05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0428" y="3730751"/>
            <a:ext cx="2446508" cy="102001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FD59BBA-6FE6-4401-C45E-C5C1751EC4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08560" y="1287689"/>
            <a:ext cx="1436839" cy="143683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8EDB779-54B8-5567-8E74-4BCFC656A1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528" y="785843"/>
            <a:ext cx="4145694" cy="8431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9809C6-CF7B-DAC3-8F95-0F4C7A4A57BB}"/>
              </a:ext>
            </a:extLst>
          </p:cNvPr>
          <p:cNvSpPr txBox="1"/>
          <p:nvPr/>
        </p:nvSpPr>
        <p:spPr>
          <a:xfrm>
            <a:off x="7498575" y="5472972"/>
            <a:ext cx="4283901" cy="749300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/>
            <a:r>
              <a:rPr lang="en-US" sz="3200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68683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92F6059-D631-0189-5AEE-A547702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use </a:t>
            </a:r>
            <a:r>
              <a:rPr lang="en-US" dirty="0" err="1"/>
              <a:t>Vercel</a:t>
            </a:r>
            <a:r>
              <a:rPr lang="en-US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A38213-D339-EB38-3139-0BE921F79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282" y="5679401"/>
            <a:ext cx="809631" cy="8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 dirty="0"/>
              <a:t>Change the Footer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 dirty="0"/>
              <a:t>Make sure you don’t forget the footer. Everyone forgets the footer.</a:t>
            </a:r>
          </a:p>
          <a:p>
            <a:r>
              <a:rPr lang="en-AU" i="1" dirty="0"/>
              <a:t>TIP: If your content interferes with the footer you can slide it to one side. 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752391" y="6356350"/>
            <a:ext cx="4268788" cy="365125"/>
          </a:xfrm>
        </p:spPr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13AC31D-D2B4-3A08-C55D-34B5F773D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43650" y="1689100"/>
            <a:ext cx="5095448" cy="4549775"/>
          </a:xfrm>
        </p:spPr>
        <p:txBody>
          <a:bodyPr/>
          <a:lstStyle/>
          <a:p>
            <a:r>
              <a:rPr lang="en-US" dirty="0"/>
              <a:t>(Mostly) Locked into </a:t>
            </a:r>
            <a:r>
              <a:rPr lang="en-US" dirty="0" err="1"/>
              <a:t>NodeJs</a:t>
            </a:r>
            <a:endParaRPr lang="en-US" dirty="0"/>
          </a:p>
          <a:p>
            <a:r>
              <a:rPr lang="en-US" dirty="0"/>
              <a:t>Front-End focus</a:t>
            </a:r>
          </a:p>
          <a:p>
            <a:r>
              <a:rPr lang="en-US" dirty="0"/>
              <a:t>Less CI/CD opportunity</a:t>
            </a:r>
          </a:p>
          <a:p>
            <a:r>
              <a:rPr lang="en-US" dirty="0"/>
              <a:t>Collaboration is Pro only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B5F8396-698B-FA3B-BE21-A4C6CB4667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902" y="1689100"/>
            <a:ext cx="5095239" cy="4549775"/>
          </a:xfrm>
        </p:spPr>
        <p:txBody>
          <a:bodyPr/>
          <a:lstStyle/>
          <a:p>
            <a:r>
              <a:rPr lang="en-US" dirty="0"/>
              <a:t>Scalability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Edge functionality</a:t>
            </a:r>
          </a:p>
          <a:p>
            <a:r>
              <a:rPr lang="en-US" dirty="0"/>
              <a:t>Ease of use</a:t>
            </a:r>
          </a:p>
          <a:p>
            <a:r>
              <a:rPr lang="en-US" dirty="0"/>
              <a:t>Focus on development</a:t>
            </a:r>
          </a:p>
          <a:p>
            <a:r>
              <a:rPr lang="en-US" dirty="0"/>
              <a:t>Incredible free features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2A4E7-8BC3-29BF-2AC8-2CA8B4545D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/>
              <a:t>Join the Conversation #UG-Brisbane @JadeKapa</a:t>
            </a:r>
            <a:endParaRPr lang="en-U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75DB1B8C-1B44-35B8-05C1-6816B5FE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</p:spPr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Vercel</a:t>
            </a:r>
            <a:r>
              <a:rPr lang="en-US" dirty="0"/>
              <a:t> Stand?</a:t>
            </a:r>
          </a:p>
        </p:txBody>
      </p:sp>
    </p:spTree>
    <p:extLst>
      <p:ext uri="{BB962C8B-B14F-4D97-AF65-F5344CB8AC3E}">
        <p14:creationId xmlns:p14="http://schemas.microsoft.com/office/powerpoint/2010/main" val="40581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FED7DD9C-B775-6E43-8ABC-52EB375CF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/>
          <a:stretch/>
        </p:blipFill>
        <p:spPr>
          <a:xfrm>
            <a:off x="0" y="56146"/>
            <a:ext cx="12191999" cy="680185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/>
              <a:t>SSW Stock Images – \\</a:t>
            </a:r>
            <a:r>
              <a:rPr lang="en-AU" dirty="0" err="1"/>
              <a:t>fileserver.sydney.ssw.com.au</a:t>
            </a:r>
            <a:r>
              <a:rPr lang="en-AU" dirty="0"/>
              <a:t>\DataSSW\Photos\Powerpoint-StockImages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CB290-A217-3A43-BE3E-331C6AFA79FE}"/>
              </a:ext>
            </a:extLst>
          </p:cNvPr>
          <p:cNvSpPr txBox="1"/>
          <p:nvPr/>
        </p:nvSpPr>
        <p:spPr>
          <a:xfrm>
            <a:off x="-752354" y="259272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88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41583C-B1B9-4749-9C82-89EC5A7153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Are you following Rules to Better PPT?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20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Adam Cogan,</a:t>
            </a:r>
            <a:r>
              <a:rPr lang="en-AU" i="1" dirty="0">
                <a:solidFill>
                  <a:schemeClr val="bg1"/>
                </a:solidFill>
              </a:rPr>
              <a:t> This Very Slide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“Leave audiences with a memorable quote. Think about an important point in your presentation and use it in this layout.”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58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</a:t>
            </a:r>
            <a:r>
              <a:rPr lang="en-AU" dirty="0" err="1">
                <a:solidFill>
                  <a:schemeClr val="bg1"/>
                </a:solidFill>
              </a:rPr>
              <a:t>Tylah</a:t>
            </a:r>
            <a:r>
              <a:rPr lang="en-AU" dirty="0">
                <a:solidFill>
                  <a:schemeClr val="bg1"/>
                </a:solidFill>
              </a:rPr>
              <a:t> Kapa, </a:t>
            </a:r>
            <a:r>
              <a:rPr lang="en-AU" i="1" dirty="0">
                <a:solidFill>
                  <a:schemeClr val="bg1"/>
                </a:solidFill>
              </a:rPr>
              <a:t>tiredly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“Unfortunately, we no longer have an excuse to not get those side projects going."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37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2777A4-A86A-9849-AF89-72D66F331F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-2013" b="-1905"/>
          <a:stretch/>
        </p:blipFill>
        <p:spPr>
          <a:xfrm>
            <a:off x="0" y="56147"/>
            <a:ext cx="12191999" cy="6801853"/>
          </a:xfrm>
        </p:spPr>
      </p:pic>
    </p:spTree>
    <p:extLst>
      <p:ext uri="{BB962C8B-B14F-4D97-AF65-F5344CB8AC3E}">
        <p14:creationId xmlns:p14="http://schemas.microsoft.com/office/powerpoint/2010/main" val="3562860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Indenting 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press tab</a:t>
            </a:r>
          </a:p>
          <a:p>
            <a:pPr lvl="1"/>
            <a:r>
              <a:rPr lang="en-AU" dirty="0"/>
              <a:t>While selecting the text</a:t>
            </a:r>
          </a:p>
          <a:p>
            <a:pPr lvl="2"/>
            <a:r>
              <a:rPr lang="en-AU" dirty="0"/>
              <a:t>You can indent it</a:t>
            </a:r>
          </a:p>
          <a:p>
            <a:pPr lvl="3"/>
            <a:r>
              <a:rPr lang="en-AU" dirty="0"/>
              <a:t>Without adding bullet points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#UG-Brisbane @</a:t>
            </a:r>
            <a:r>
              <a:rPr lang="en-AU" dirty="0" err="1"/>
              <a:t>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7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Pie is possibly too delicious</a:t>
            </a:r>
          </a:p>
          <a:p>
            <a:r>
              <a:rPr lang="en-AU" dirty="0"/>
              <a:t>Eating too much pie makes you fat</a:t>
            </a:r>
          </a:p>
          <a:p>
            <a:r>
              <a:rPr lang="en-AU" dirty="0"/>
              <a:t>I also like cheesecake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Pie is delicious</a:t>
            </a:r>
          </a:p>
          <a:p>
            <a:r>
              <a:rPr lang="en-AU" dirty="0"/>
              <a:t>I could eat a lot of pie</a:t>
            </a:r>
          </a:p>
          <a:p>
            <a:r>
              <a:rPr lang="en-AU" dirty="0"/>
              <a:t>I love pie</a:t>
            </a:r>
          </a:p>
          <a:p>
            <a:r>
              <a:rPr lang="en-AU" dirty="0"/>
              <a:t>Add your own animation you lazy buggers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Pros and Cons of Pie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/>
              <a:t>Sweet</a:t>
            </a:r>
          </a:p>
          <a:p>
            <a:r>
              <a:rPr lang="en-AU" dirty="0"/>
              <a:t>May contain cream</a:t>
            </a:r>
          </a:p>
          <a:p>
            <a:r>
              <a:rPr lang="en-AU" dirty="0"/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/>
              <a:t>Savoury…. Usually</a:t>
            </a:r>
          </a:p>
          <a:p>
            <a:r>
              <a:rPr lang="en-AU" dirty="0"/>
              <a:t>May contain meat and gravy</a:t>
            </a:r>
          </a:p>
          <a:p>
            <a:r>
              <a:rPr lang="en-AU" dirty="0"/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Cake versus Pie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17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/>
              <a:t>Sweet</a:t>
            </a:r>
          </a:p>
          <a:p>
            <a:r>
              <a:rPr lang="en-AU" dirty="0"/>
              <a:t>May contain cream</a:t>
            </a:r>
          </a:p>
          <a:p>
            <a:r>
              <a:rPr lang="en-AU" dirty="0"/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/>
              <a:t>Savoury…. Usually</a:t>
            </a:r>
          </a:p>
          <a:p>
            <a:r>
              <a:rPr lang="en-AU" dirty="0"/>
              <a:t>May contain meat and gravy</a:t>
            </a:r>
          </a:p>
          <a:p>
            <a:r>
              <a:rPr lang="en-AU" dirty="0"/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Potato</a:t>
            </a:r>
          </a:p>
          <a:p>
            <a:r>
              <a:rPr lang="en-AU" dirty="0"/>
              <a:t>I love potatoes</a:t>
            </a:r>
          </a:p>
          <a:p>
            <a:pPr marL="0" indent="0">
              <a:buNone/>
            </a:pPr>
            <a:endParaRPr lang="en-US" sz="3200" dirty="0">
              <a:solidFill>
                <a:srgbClr val="D84D4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Cake versus Pie versus…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3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 dirty="0"/>
              <a:t>Use Different Slide Layouts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 dirty="0"/>
              <a:t>Make sure you’re using the template correctly with slide layouts.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algn="ctr"/>
            <a:r>
              <a:rPr lang="en-AU" dirty="0"/>
              <a:t>This slide has no title, it’s basically made for a huge block of text. You can style this however you want.</a:t>
            </a:r>
          </a:p>
          <a:p>
            <a:pPr algn="ctr"/>
            <a:r>
              <a:rPr lang="en-AU" sz="2400" dirty="0">
                <a:solidFill>
                  <a:srgbClr val="D84D49"/>
                </a:solidFill>
              </a:rPr>
              <a:t>With a custom style, the boring slide is now super classy</a:t>
            </a:r>
          </a:p>
        </p:txBody>
      </p:sp>
    </p:spTree>
    <p:extLst>
      <p:ext uri="{BB962C8B-B14F-4D97-AF65-F5344CB8AC3E}">
        <p14:creationId xmlns:p14="http://schemas.microsoft.com/office/powerpoint/2010/main" val="2493324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97239" y="1028700"/>
            <a:ext cx="1971675" cy="1885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This is a blank slide</a:t>
            </a:r>
            <a:endParaRPr lang="en-US" dirty="0"/>
          </a:p>
        </p:txBody>
      </p:sp>
      <p:sp>
        <p:nvSpPr>
          <p:cNvPr id="9" name="Regular Pentagon 8"/>
          <p:cNvSpPr/>
          <p:nvPr/>
        </p:nvSpPr>
        <p:spPr>
          <a:xfrm rot="2659503">
            <a:off x="2089187" y="2483627"/>
            <a:ext cx="2771775" cy="2639786"/>
          </a:xfrm>
          <a:prstGeom prst="pent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You can do anything you want on this slide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13" y="502081"/>
            <a:ext cx="3514286" cy="22952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88" y="2567202"/>
            <a:ext cx="4428571" cy="3438095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3985935" y="1154111"/>
            <a:ext cx="3429000" cy="2124075"/>
          </a:xfrm>
          <a:prstGeom prst="wedgeRectCallout">
            <a:avLst>
              <a:gd name="adj1" fmla="val 37778"/>
              <a:gd name="adj2" fmla="val 65191"/>
            </a:avLst>
          </a:prstGeom>
          <a:solidFill>
            <a:srgbClr val="D84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/>
            <a:r>
              <a:rPr lang="en-AU" dirty="0"/>
              <a:t>Mainly for drawing shapes or small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56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1161827"/>
            <a:ext cx="5064534" cy="2603349"/>
          </a:xfrm>
        </p:spPr>
        <p:txBody>
          <a:bodyPr>
            <a:normAutofit fontScale="90000"/>
          </a:bodyPr>
          <a:lstStyle/>
          <a:p>
            <a:r>
              <a:rPr lang="en-AU" dirty="0"/>
              <a:t>Has a designer done a Test Please on your slides?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/>
              <a:t>This layout is made for a screenshot with some descriptive text. A brave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AB315D-883E-E84E-9499-714B1C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6" y="1088913"/>
            <a:ext cx="6268969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0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1161827"/>
            <a:ext cx="5064534" cy="2603349"/>
          </a:xfrm>
        </p:spPr>
        <p:txBody>
          <a:bodyPr>
            <a:normAutofit fontScale="90000"/>
          </a:bodyPr>
          <a:lstStyle/>
          <a:p>
            <a:r>
              <a:rPr lang="en-AU" dirty="0"/>
              <a:t>Has a designer done a Test Please on your slides?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/>
              <a:t>This layout is made for a screenshot with some descriptive text. A </a:t>
            </a:r>
            <a:r>
              <a:rPr lang="en-AU" dirty="0" err="1"/>
              <a:t>bave</a:t>
            </a:r>
            <a:r>
              <a:rPr lang="en-AU" dirty="0"/>
              <a:t>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A06CDB-7502-14EF-3326-F4BEC405A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9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AU" sz="1400" dirty="0" err="1"/>
              <a:t>Vercel</a:t>
            </a:r>
            <a:r>
              <a:rPr lang="en-AU" sz="1400" dirty="0"/>
              <a:t> Documentation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vercel.com/docs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Migrating from Gatsby to </a:t>
            </a:r>
            <a:r>
              <a:rPr lang="en-AU" sz="1400" dirty="0" err="1"/>
              <a:t>NextJs</a:t>
            </a:r>
            <a:r>
              <a:rPr lang="en-AU" sz="1400" dirty="0"/>
              <a:t> – Daniel Mackay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dandoescode.com/blog/migrating-from-gatsby-to-nextjs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 err="1"/>
              <a:t>Next.js</a:t>
            </a:r>
            <a:r>
              <a:rPr lang="en-AU" sz="1400" dirty="0"/>
              <a:t> in 100 Seconds // Plus Full Beginner’s Tutorial </a:t>
            </a:r>
            <a:endParaRPr lang="en-AU" sz="1400" dirty="0">
              <a:hlinkClick r:id="rId5"/>
            </a:endParaRP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youtube.com/watch?v=Sklc_fQBmcs</a:t>
            </a:r>
            <a:r>
              <a:rPr lang="en-AU" sz="14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88" y="2507197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/>
              <a:t>Vercel</a:t>
            </a:r>
            <a:r>
              <a:rPr lang="en-US" b="1" dirty="0"/>
              <a:t> – Simplifying your Development with Zero Configuration </a:t>
            </a:r>
            <a:r>
              <a:rPr lang="en-US" dirty="0"/>
              <a:t>with </a:t>
            </a:r>
            <a:r>
              <a:rPr lang="en-US" dirty="0" err="1"/>
              <a:t>Tylah</a:t>
            </a:r>
            <a:r>
              <a:rPr lang="en-US" dirty="0"/>
              <a:t> Kapa</a:t>
            </a:r>
            <a:endParaRPr lang="en-US" dirty="0">
              <a:ea typeface="Open Sans Light"/>
              <a:cs typeface="Open Sans Light"/>
            </a:endParaRPr>
          </a:p>
        </p:txBody>
      </p:sp>
      <p:pic>
        <p:nvPicPr>
          <p:cNvPr id="11" name="Picture 11" descr="Qr code&#10;&#10;Description automatically generated">
            <a:extLst>
              <a:ext uri="{FF2B5EF4-FFF2-40B4-BE49-F238E27FC236}">
                <a16:creationId xmlns:a16="http://schemas.microsoft.com/office/drawing/2014/main" id="{95AA9131-F2F8-42FC-87C7-86A8C88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99" y="1690171"/>
            <a:ext cx="3468477" cy="347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02C90-DF42-DBBE-9597-4CF040BCBD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572" y="1117748"/>
            <a:ext cx="6923690" cy="703713"/>
          </a:xfrm>
          <a:solidFill>
            <a:schemeClr val="tx1">
              <a:alpha val="74902"/>
            </a:schemeClr>
          </a:solidFill>
        </p:spPr>
        <p:txBody>
          <a:bodyPr/>
          <a:lstStyle/>
          <a:p>
            <a:r>
              <a:rPr lang="en-AU" dirty="0"/>
              <a:t>1. What started this journey?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268572" y="3613990"/>
            <a:ext cx="6923689" cy="703713"/>
          </a:xfrm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How does </a:t>
            </a:r>
            <a:r>
              <a:rPr lang="en-AU" dirty="0" err="1"/>
              <a:t>Vercel</a:t>
            </a:r>
            <a:r>
              <a:rPr lang="en-AU" dirty="0"/>
              <a:t> compare?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312" y="2781910"/>
            <a:ext cx="6923964" cy="703712"/>
          </a:xfrm>
        </p:spPr>
        <p:txBody>
          <a:bodyPr/>
          <a:lstStyle/>
          <a:p>
            <a:r>
              <a:rPr lang="en-AU" dirty="0"/>
              <a:t>3. </a:t>
            </a:r>
            <a:r>
              <a:rPr lang="en-AU" dirty="0" err="1"/>
              <a:t>Vercel</a:t>
            </a:r>
            <a:r>
              <a:rPr lang="en-AU" dirty="0"/>
              <a:t> Demo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311" y="1949829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What is </a:t>
            </a:r>
            <a:r>
              <a:rPr lang="en-AU" dirty="0" err="1"/>
              <a:t>Vercel</a:t>
            </a:r>
            <a:r>
              <a:rPr lang="en-AU" dirty="0"/>
              <a:t> and </a:t>
            </a:r>
            <a:r>
              <a:rPr lang="en-AU" dirty="0" err="1"/>
              <a:t>NextJs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409C75-10F1-F373-CDB9-DFCA3EE0DB22}"/>
              </a:ext>
            </a:extLst>
          </p:cNvPr>
          <p:cNvSpPr txBox="1">
            <a:spLocks/>
          </p:cNvSpPr>
          <p:nvPr/>
        </p:nvSpPr>
        <p:spPr>
          <a:xfrm>
            <a:off x="5268311" y="4446071"/>
            <a:ext cx="6923689" cy="703713"/>
          </a:xfrm>
          <a:prstGeom prst="rect">
            <a:avLst/>
          </a:prstGeom>
          <a:solidFill>
            <a:srgbClr val="FFA3A3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5.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8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hlinkClick r:id="rId3"/>
              </a:rPr>
              <a:t>github.com/tkapa/oct-ug-ppt</a:t>
            </a:r>
            <a:r>
              <a:rPr lang="en-AU" dirty="0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 dirty="0"/>
              <a:t>Version 4.0 by SSW Design</a:t>
            </a:r>
            <a:br>
              <a:rPr lang="en-AU" dirty="0"/>
            </a:br>
            <a:r>
              <a:rPr lang="en-AU" dirty="0"/>
              <a:t>Tip: Slides have additional info in View | Notes.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SSW Template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Icon Library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These icons are pulled from </a:t>
            </a:r>
            <a:r>
              <a:rPr lang="en-AU" dirty="0">
                <a:hlinkClick r:id="rId2"/>
              </a:rPr>
              <a:t>http://fontawesome.com</a:t>
            </a:r>
            <a:r>
              <a:rPr lang="en-AU" dirty="0"/>
              <a:t> </a:t>
            </a:r>
          </a:p>
          <a:p>
            <a:r>
              <a:rPr lang="en-AU" dirty="0"/>
              <a:t>Feel free to use your own by pasting in any SVG. You can use PowerPoint to </a:t>
            </a:r>
            <a:r>
              <a:rPr lang="en-AU" dirty="0" err="1"/>
              <a:t>recolor</a:t>
            </a:r>
            <a:r>
              <a:rPr lang="en-AU" dirty="0"/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0170" y="3804355"/>
            <a:ext cx="917214" cy="104824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Icons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 dirty="0"/>
              <a:t>Here are some little red people and other items! </a:t>
            </a:r>
          </a:p>
          <a:p>
            <a:r>
              <a:rPr lang="en-AU" sz="2400" dirty="0">
                <a:hlinkClick r:id="rId3"/>
              </a:rPr>
              <a:t>ssw.com.au/rules/do-you-use-standard-question-mark-when-you-are-going-to-ask-the-audience-something</a:t>
            </a:r>
            <a:r>
              <a:rPr lang="en-AU" sz="2400" dirty="0"/>
              <a:t>  </a:t>
            </a:r>
          </a:p>
          <a:p>
            <a:r>
              <a:rPr lang="en-US" sz="2400" dirty="0"/>
              <a:t>Question Man	Demo Man		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logo watermark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want the logo overlap as shown in the template, you’ll need the logo in the bottom right of this slide. Just copy paste it onto relevant slides.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.NET UG - October 2023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err="1">
                <a:effectLst/>
                <a:latin typeface="Helvetica Neue" panose="02000503000000020004" pitchFamily="2" charset="0"/>
              </a:rPr>
              <a:t>Vercel</a:t>
            </a:r>
            <a:r>
              <a:rPr lang="en-AU" sz="4400" b="1" dirty="0">
                <a:latin typeface="Helvetica Neue" panose="02000503000000020004" pitchFamily="2" charset="0"/>
              </a:rPr>
              <a:t> -</a:t>
            </a:r>
            <a:r>
              <a:rPr lang="en-AU" sz="4400" b="1" dirty="0">
                <a:effectLst/>
                <a:latin typeface="Helvetica Neue" panose="02000503000000020004" pitchFamily="2" charset="0"/>
              </a:rPr>
              <a:t> Simplifying Your Development with Zero Configuration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Join the Conversation #UG-Brisbane @JadeKapa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SSW Software Engineer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Tylah</a:t>
            </a:r>
            <a:r>
              <a:rPr lang="en-AU" dirty="0"/>
              <a:t> Kapa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67323" y="3567563"/>
            <a:ext cx="6171773" cy="206141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Broke an arm while arm-wrestling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Bad at kickboxing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2000" dirty="0"/>
              <a:t>Collects expensive cardboard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#UG-Brisbane @JadeKapa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14076E-BBFE-510F-3D04-4CD19463D3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426037-189A-78E8-26C4-615A5D5BBC20}"/>
              </a:ext>
            </a:extLst>
          </p:cNvPr>
          <p:cNvGrpSpPr/>
          <p:nvPr/>
        </p:nvGrpSpPr>
        <p:grpSpPr>
          <a:xfrm>
            <a:off x="5267916" y="2051553"/>
            <a:ext cx="7293395" cy="664010"/>
            <a:chOff x="8251155" y="1690688"/>
            <a:chExt cx="7293395" cy="66401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3F3DF9F-FFA8-6F63-6D28-B21EBCB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51155" y="1744663"/>
              <a:ext cx="533780" cy="610035"/>
            </a:xfrm>
            <a:prstGeom prst="rect">
              <a:avLst/>
            </a:prstGeom>
          </p:spPr>
        </p:pic>
        <p:sp>
          <p:nvSpPr>
            <p:cNvPr id="8" name="Text Placeholder 11">
              <a:extLst>
                <a:ext uri="{FF2B5EF4-FFF2-40B4-BE49-F238E27FC236}">
                  <a16:creationId xmlns:a16="http://schemas.microsoft.com/office/drawing/2014/main" id="{6844FA86-CCCC-3B68-03C3-366B8CC4A44A}"/>
                </a:ext>
              </a:extLst>
            </p:cNvPr>
            <p:cNvSpPr txBox="1">
              <a:spLocks/>
            </p:cNvSpPr>
            <p:nvPr/>
          </p:nvSpPr>
          <p:spPr>
            <a:xfrm>
              <a:off x="8784935" y="1690688"/>
              <a:ext cx="6759615" cy="610035"/>
            </a:xfrm>
            <a:prstGeom prst="rect">
              <a:avLst/>
            </a:prstGeom>
          </p:spPr>
          <p:txBody>
            <a:bodyPr vert="horz" lIns="180000" tIns="46800" rIns="180000" bIns="468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70000"/>
                </a:lnSpc>
                <a:spcBef>
                  <a:spcPts val="400"/>
                </a:spcBef>
              </a:pPr>
              <a:r>
                <a:rPr lang="en-AU" sz="2000" dirty="0"/>
                <a:t>@</a:t>
              </a:r>
              <a:r>
                <a:rPr lang="en-AU" sz="2000" dirty="0" err="1"/>
                <a:t>JadeKapa</a:t>
              </a:r>
              <a:endParaRPr lang="en-AU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96CD46-ADF3-7068-092E-12D439282F48}"/>
              </a:ext>
            </a:extLst>
          </p:cNvPr>
          <p:cNvGrpSpPr/>
          <p:nvPr/>
        </p:nvGrpSpPr>
        <p:grpSpPr>
          <a:xfrm>
            <a:off x="5267324" y="2680403"/>
            <a:ext cx="7293987" cy="664010"/>
            <a:chOff x="5266732" y="2686703"/>
            <a:chExt cx="7293987" cy="664010"/>
          </a:xfrm>
        </p:grpSpPr>
        <p:sp>
          <p:nvSpPr>
            <p:cNvPr id="19" name="Text Placeholder 11">
              <a:extLst>
                <a:ext uri="{FF2B5EF4-FFF2-40B4-BE49-F238E27FC236}">
                  <a16:creationId xmlns:a16="http://schemas.microsoft.com/office/drawing/2014/main" id="{EB8EA077-F2C7-0233-4307-01E629F96844}"/>
                </a:ext>
              </a:extLst>
            </p:cNvPr>
            <p:cNvSpPr txBox="1">
              <a:spLocks/>
            </p:cNvSpPr>
            <p:nvPr/>
          </p:nvSpPr>
          <p:spPr>
            <a:xfrm>
              <a:off x="5801104" y="2686703"/>
              <a:ext cx="6759615" cy="610035"/>
            </a:xfrm>
            <a:prstGeom prst="rect">
              <a:avLst/>
            </a:prstGeom>
          </p:spPr>
          <p:txBody>
            <a:bodyPr vert="horz" lIns="180000" tIns="46800" rIns="180000" bIns="4680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70000"/>
                </a:lnSpc>
                <a:spcBef>
                  <a:spcPts val="400"/>
                </a:spcBef>
              </a:pPr>
              <a:r>
                <a:rPr lang="en-AU" sz="2000" dirty="0">
                  <a:hlinkClick r:id="rId4"/>
                </a:rPr>
                <a:t>https://www.linkedin.com/in/tylah-kapa/</a:t>
              </a:r>
              <a:r>
                <a:rPr lang="en-AU" sz="2000" dirty="0"/>
                <a:t> 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36887AB-C3BE-339D-1313-4FC4F806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66732" y="2740678"/>
              <a:ext cx="533781" cy="610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DF0137-D4A4-4A49-808A-DA860CA0F942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a7dc2287-6a21-4a5f-aa3b-c3353e988492"/>
    <ds:schemaRef ds:uri="13258315-3b3e-4bfc-828c-b30faf5ec6e2"/>
    <ds:schemaRef ds:uri="b7d2c3aa-bfe5-4703-ae49-8b105581ac55"/>
    <ds:schemaRef ds:uri="84de102f-81f8-4efa-9876-04f6a84ad8a6"/>
  </ds:schemaRefs>
</ds:datastoreItem>
</file>

<file path=customXml/itemProps2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2DAF29-5E9C-4547-8C49-F3A0B71318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d2c3aa-bfe5-4703-ae49-8b105581ac55"/>
    <ds:schemaRef ds:uri="84de102f-81f8-4efa-9876-04f6a84ad8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10193</TotalTime>
  <Words>1548</Words>
  <Application>Microsoft Macintosh PowerPoint</Application>
  <PresentationFormat>Widescreen</PresentationFormat>
  <Paragraphs>246</Paragraphs>
  <Slides>40</Slides>
  <Notes>28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Helvetica Neue</vt:lpstr>
      <vt:lpstr>Calibri</vt:lpstr>
      <vt:lpstr>Wingdings</vt:lpstr>
      <vt:lpstr>Franklin Gothic Demi</vt:lpstr>
      <vt:lpstr>Arial</vt:lpstr>
      <vt:lpstr>Open Sans Extrabold</vt:lpstr>
      <vt:lpstr>Open Sans Light</vt:lpstr>
      <vt:lpstr>SSW-White</vt:lpstr>
      <vt:lpstr>PowerPoint Presentation</vt:lpstr>
      <vt:lpstr>Change the Footer</vt:lpstr>
      <vt:lpstr>Use Different Slide Layouts</vt:lpstr>
      <vt:lpstr>SSW Template</vt:lpstr>
      <vt:lpstr>Icon Library</vt:lpstr>
      <vt:lpstr>Other Icons</vt:lpstr>
      <vt:lpstr>Adding logo watermark</vt:lpstr>
      <vt:lpstr>Vercel - Simplifying Your Development with Zero Configuration</vt:lpstr>
      <vt:lpstr>Tylah Kapa</vt:lpstr>
      <vt:lpstr>PowerPoint Presentation</vt:lpstr>
      <vt:lpstr>Agenda</vt:lpstr>
      <vt:lpstr>What started this journey?</vt:lpstr>
      <vt:lpstr>Have you ever failed to launch on a side project?</vt:lpstr>
      <vt:lpstr>Requirements</vt:lpstr>
      <vt:lpstr>”How would I do that?”</vt:lpstr>
      <vt:lpstr>What is Vercel?</vt:lpstr>
      <vt:lpstr>What is NextJs?</vt:lpstr>
      <vt:lpstr>PowerPoint Presentation</vt:lpstr>
      <vt:lpstr>How can you use Vercel?</vt:lpstr>
      <vt:lpstr>Where does Vercel Stand?</vt:lpstr>
      <vt:lpstr>SSW Stock Images – \\fileserver.sydney.ssw.com.au\DataSSW\Photos\Powerpoint-StockImages</vt:lpstr>
      <vt:lpstr>Are you following Rules to Better PPT?</vt:lpstr>
      <vt:lpstr>“Leave audiences with a memorable quote. Think about an important point in your presentation and use it in this layout.”</vt:lpstr>
      <vt:lpstr>“Unfortunately, we no longer have an excuse to not get those side projects going."</vt:lpstr>
      <vt:lpstr>PowerPoint Presentation</vt:lpstr>
      <vt:lpstr>Indenting Text</vt:lpstr>
      <vt:lpstr>The Pros and Cons of Pie</vt:lpstr>
      <vt:lpstr>Cake versus Pie</vt:lpstr>
      <vt:lpstr>Cake versus Pie versus…</vt:lpstr>
      <vt:lpstr>PowerPoint Presentation</vt:lpstr>
      <vt:lpstr>PowerPoint Presentation</vt:lpstr>
      <vt:lpstr>Has a designer done a Test Please on your slides?</vt:lpstr>
      <vt:lpstr>Has a designer done a Test Please on your slides?</vt:lpstr>
      <vt:lpstr>Resources</vt:lpstr>
      <vt:lpstr>PowerPoint Presentation</vt:lpstr>
      <vt:lpstr>PowerPoint Presentation</vt:lpstr>
      <vt:lpstr>Summary</vt:lpstr>
      <vt:lpstr>Find this presentation on GitHub!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Tylah Kapa [SSW]</cp:lastModifiedBy>
  <cp:revision>26</cp:revision>
  <dcterms:created xsi:type="dcterms:W3CDTF">2021-12-23T01:17:29Z</dcterms:created>
  <dcterms:modified xsi:type="dcterms:W3CDTF">2023-10-02T04:32:24Z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